
<file path=[Content_Types].xml><?xml version="1.0" encoding="utf-8"?>
<Types xmlns="http://schemas.openxmlformats.org/package/2006/content-types">
  <Default Extension="png" ContentType="image/png"/>
  <Default Extension="bin" ContentType="application/vnd.ms-office.activeX"/>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ctiveX/activeX1.xml" ContentType="application/vnd.ms-office.activeX+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77" r:id="rId3"/>
    <p:sldId id="284" r:id="rId4"/>
    <p:sldId id="278" r:id="rId5"/>
    <p:sldId id="285" r:id="rId6"/>
    <p:sldId id="282" r:id="rId7"/>
    <p:sldId id="266" r:id="rId8"/>
    <p:sldId id="264" r:id="rId9"/>
    <p:sldId id="280" r:id="rId10"/>
    <p:sldId id="281" r:id="rId11"/>
    <p:sldId id="267" r:id="rId12"/>
    <p:sldId id="263" r:id="rId13"/>
    <p:sldId id="260" r:id="rId14"/>
    <p:sldId id="273" r:id="rId15"/>
    <p:sldId id="283" r:id="rId16"/>
    <p:sldId id="276"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87" autoAdjust="0"/>
    <p:restoredTop sz="94660"/>
  </p:normalViewPr>
  <p:slideViewPr>
    <p:cSldViewPr>
      <p:cViewPr>
        <p:scale>
          <a:sx n="70" d="100"/>
          <a:sy n="70" d="100"/>
        </p:scale>
        <p:origin x="-2934" y="-10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A1357E-A8AE-42D4-936A-AFC6E815016B}" type="datetimeFigureOut">
              <a:rPr lang="en-US" smtClean="0"/>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11F17-7D04-43D9-9474-0F8546CFCA93}" type="slidenum">
              <a:rPr lang="en-US" smtClean="0"/>
              <a:t>‹#›</a:t>
            </a:fld>
            <a:endParaRPr lang="en-US"/>
          </a:p>
        </p:txBody>
      </p:sp>
    </p:spTree>
    <p:extLst>
      <p:ext uri="{BB962C8B-B14F-4D97-AF65-F5344CB8AC3E}">
        <p14:creationId xmlns:p14="http://schemas.microsoft.com/office/powerpoint/2010/main" val="447890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A1357E-A8AE-42D4-936A-AFC6E815016B}" type="datetimeFigureOut">
              <a:rPr lang="en-US" smtClean="0"/>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11F17-7D04-43D9-9474-0F8546CFCA93}" type="slidenum">
              <a:rPr lang="en-US" smtClean="0"/>
              <a:t>‹#›</a:t>
            </a:fld>
            <a:endParaRPr lang="en-US"/>
          </a:p>
        </p:txBody>
      </p:sp>
    </p:spTree>
    <p:extLst>
      <p:ext uri="{BB962C8B-B14F-4D97-AF65-F5344CB8AC3E}">
        <p14:creationId xmlns:p14="http://schemas.microsoft.com/office/powerpoint/2010/main" val="717704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A1357E-A8AE-42D4-936A-AFC6E815016B}" type="datetimeFigureOut">
              <a:rPr lang="en-US" smtClean="0"/>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11F17-7D04-43D9-9474-0F8546CFCA93}" type="slidenum">
              <a:rPr lang="en-US" smtClean="0"/>
              <a:t>‹#›</a:t>
            </a:fld>
            <a:endParaRPr lang="en-US"/>
          </a:p>
        </p:txBody>
      </p:sp>
    </p:spTree>
    <p:extLst>
      <p:ext uri="{BB962C8B-B14F-4D97-AF65-F5344CB8AC3E}">
        <p14:creationId xmlns:p14="http://schemas.microsoft.com/office/powerpoint/2010/main" val="3280517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A1357E-A8AE-42D4-936A-AFC6E815016B}" type="datetimeFigureOut">
              <a:rPr lang="en-US" smtClean="0"/>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11F17-7D04-43D9-9474-0F8546CFCA93}" type="slidenum">
              <a:rPr lang="en-US" smtClean="0"/>
              <a:t>‹#›</a:t>
            </a:fld>
            <a:endParaRPr lang="en-US"/>
          </a:p>
        </p:txBody>
      </p:sp>
    </p:spTree>
    <p:extLst>
      <p:ext uri="{BB962C8B-B14F-4D97-AF65-F5344CB8AC3E}">
        <p14:creationId xmlns:p14="http://schemas.microsoft.com/office/powerpoint/2010/main" val="55765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A1357E-A8AE-42D4-936A-AFC6E815016B}" type="datetimeFigureOut">
              <a:rPr lang="en-US" smtClean="0"/>
              <a:t>9/24/2013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11F17-7D04-43D9-9474-0F8546CFCA93}" type="slidenum">
              <a:rPr lang="en-US" smtClean="0"/>
              <a:t>‹#›</a:t>
            </a:fld>
            <a:endParaRPr lang="en-US"/>
          </a:p>
        </p:txBody>
      </p:sp>
    </p:spTree>
    <p:extLst>
      <p:ext uri="{BB962C8B-B14F-4D97-AF65-F5344CB8AC3E}">
        <p14:creationId xmlns:p14="http://schemas.microsoft.com/office/powerpoint/2010/main" val="106474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A1357E-A8AE-42D4-936A-AFC6E815016B}" type="datetimeFigureOut">
              <a:rPr lang="en-US" smtClean="0"/>
              <a:t>9/24/2013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11F17-7D04-43D9-9474-0F8546CFCA93}" type="slidenum">
              <a:rPr lang="en-US" smtClean="0"/>
              <a:t>‹#›</a:t>
            </a:fld>
            <a:endParaRPr lang="en-US"/>
          </a:p>
        </p:txBody>
      </p:sp>
    </p:spTree>
    <p:extLst>
      <p:ext uri="{BB962C8B-B14F-4D97-AF65-F5344CB8AC3E}">
        <p14:creationId xmlns:p14="http://schemas.microsoft.com/office/powerpoint/2010/main" val="293688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A1357E-A8AE-42D4-936A-AFC6E815016B}" type="datetimeFigureOut">
              <a:rPr lang="en-US" smtClean="0"/>
              <a:t>9/24/2013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11F17-7D04-43D9-9474-0F8546CFCA93}" type="slidenum">
              <a:rPr lang="en-US" smtClean="0"/>
              <a:t>‹#›</a:t>
            </a:fld>
            <a:endParaRPr lang="en-US"/>
          </a:p>
        </p:txBody>
      </p:sp>
    </p:spTree>
    <p:extLst>
      <p:ext uri="{BB962C8B-B14F-4D97-AF65-F5344CB8AC3E}">
        <p14:creationId xmlns:p14="http://schemas.microsoft.com/office/powerpoint/2010/main" val="448398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A1357E-A8AE-42D4-936A-AFC6E815016B}" type="datetimeFigureOut">
              <a:rPr lang="en-US" smtClean="0"/>
              <a:t>9/24/2013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11F17-7D04-43D9-9474-0F8546CFCA93}" type="slidenum">
              <a:rPr lang="en-US" smtClean="0"/>
              <a:t>‹#›</a:t>
            </a:fld>
            <a:endParaRPr lang="en-US"/>
          </a:p>
        </p:txBody>
      </p:sp>
    </p:spTree>
    <p:extLst>
      <p:ext uri="{BB962C8B-B14F-4D97-AF65-F5344CB8AC3E}">
        <p14:creationId xmlns:p14="http://schemas.microsoft.com/office/powerpoint/2010/main" val="215125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A1357E-A8AE-42D4-936A-AFC6E815016B}" type="datetimeFigureOut">
              <a:rPr lang="en-US" smtClean="0"/>
              <a:t>9/24/2013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11F17-7D04-43D9-9474-0F8546CFCA93}" type="slidenum">
              <a:rPr lang="en-US" smtClean="0"/>
              <a:t>‹#›</a:t>
            </a:fld>
            <a:endParaRPr lang="en-US"/>
          </a:p>
        </p:txBody>
      </p:sp>
    </p:spTree>
    <p:extLst>
      <p:ext uri="{BB962C8B-B14F-4D97-AF65-F5344CB8AC3E}">
        <p14:creationId xmlns:p14="http://schemas.microsoft.com/office/powerpoint/2010/main" val="3036397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A1357E-A8AE-42D4-936A-AFC6E815016B}" type="datetimeFigureOut">
              <a:rPr lang="en-US" smtClean="0"/>
              <a:t>9/24/2013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11F17-7D04-43D9-9474-0F8546CFCA93}" type="slidenum">
              <a:rPr lang="en-US" smtClean="0"/>
              <a:t>‹#›</a:t>
            </a:fld>
            <a:endParaRPr lang="en-US"/>
          </a:p>
        </p:txBody>
      </p:sp>
    </p:spTree>
    <p:extLst>
      <p:ext uri="{BB962C8B-B14F-4D97-AF65-F5344CB8AC3E}">
        <p14:creationId xmlns:p14="http://schemas.microsoft.com/office/powerpoint/2010/main" val="3500549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A1357E-A8AE-42D4-936A-AFC6E815016B}" type="datetimeFigureOut">
              <a:rPr lang="en-US" smtClean="0"/>
              <a:t>9/24/2013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11F17-7D04-43D9-9474-0F8546CFCA93}" type="slidenum">
              <a:rPr lang="en-US" smtClean="0"/>
              <a:t>‹#›</a:t>
            </a:fld>
            <a:endParaRPr lang="en-US"/>
          </a:p>
        </p:txBody>
      </p:sp>
    </p:spTree>
    <p:extLst>
      <p:ext uri="{BB962C8B-B14F-4D97-AF65-F5344CB8AC3E}">
        <p14:creationId xmlns:p14="http://schemas.microsoft.com/office/powerpoint/2010/main" val="3247139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1357E-A8AE-42D4-936A-AFC6E815016B}" type="datetimeFigureOut">
              <a:rPr lang="en-US" smtClean="0"/>
              <a:t>9/24/2013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11F17-7D04-43D9-9474-0F8546CFCA93}" type="slidenum">
              <a:rPr lang="en-US" smtClean="0"/>
              <a:t>‹#›</a:t>
            </a:fld>
            <a:endParaRPr lang="en-US"/>
          </a:p>
        </p:txBody>
      </p:sp>
    </p:spTree>
    <p:extLst>
      <p:ext uri="{BB962C8B-B14F-4D97-AF65-F5344CB8AC3E}">
        <p14:creationId xmlns:p14="http://schemas.microsoft.com/office/powerpoint/2010/main" val="4135435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www.teacherspayteachers.com/Store/Students-Of-History" TargetMode="Externa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www.teacherspayteachers.com/Store/Students-Of-History" TargetMode="External"/><Relationship Id="rId5" Type="http://schemas.openxmlformats.org/officeDocument/2006/relationships/image" Target="../media/image5.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teacherspayteachers.com/Store/Students-Of-History"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34.wmf"/></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hyperlink" Target="http://www.teacherspayteachers.com/Store/Students-Of-Histor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emf"/><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www.teacherspayteachers.com/Store/Students-Of-History"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204" r="9785"/>
          <a:stretch/>
        </p:blipFill>
        <p:spPr bwMode="auto">
          <a:xfrm>
            <a:off x="1" y="0"/>
            <a:ext cx="9143999" cy="6852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24" t="6313" r="6324" b="19350"/>
          <a:stretch/>
        </p:blipFill>
        <p:spPr bwMode="auto">
          <a:xfrm>
            <a:off x="25400" y="1024467"/>
            <a:ext cx="9143999" cy="1794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5" descr="page4_1"/>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724" b="96693" l="2222" r="92963">
                        <a14:foregroundMark x1="32222" y1="7782" x2="48333" y2="2724"/>
                        <a14:foregroundMark x1="79630" y1="62451" x2="92963" y2="81323"/>
                        <a14:foregroundMark x1="80926" y1="77821" x2="74815" y2="96693"/>
                        <a14:foregroundMark x1="14630" y1="74903" x2="2222" y2="84825"/>
                      </a14:backgroundRemoval>
                    </a14:imgEffect>
                  </a14:imgLayer>
                </a14:imgProps>
              </a:ext>
              <a:ext uri="{28A0092B-C50C-407E-A947-70E740481C1C}">
                <a14:useLocalDpi xmlns:a14="http://schemas.microsoft.com/office/drawing/2010/main" val="0"/>
              </a:ext>
            </a:extLst>
          </a:blip>
          <a:srcRect/>
          <a:stretch>
            <a:fillRect/>
          </a:stretch>
        </p:blipFill>
        <p:spPr bwMode="auto">
          <a:xfrm>
            <a:off x="1676400" y="1761191"/>
            <a:ext cx="5791200" cy="509116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52401" y="6553200"/>
            <a:ext cx="8839199" cy="307777"/>
          </a:xfrm>
          <a:prstGeom prst="rect">
            <a:avLst/>
          </a:prstGeom>
          <a:noFill/>
        </p:spPr>
        <p:txBody>
          <a:bodyPr wrap="square" rtlCol="0">
            <a:spAutoFit/>
          </a:bodyPr>
          <a:lstStyle/>
          <a:p>
            <a:pPr algn="ctr"/>
            <a:r>
              <a:rPr lang="en-US" sz="1400" b="1" dirty="0" smtClean="0">
                <a:solidFill>
                  <a:schemeClr val="bg1"/>
                </a:solidFill>
              </a:rPr>
              <a:t>© Students of History - </a:t>
            </a:r>
            <a:r>
              <a:rPr lang="en-US" sz="1400" b="1" dirty="0">
                <a:solidFill>
                  <a:schemeClr val="bg1"/>
                </a:solidFill>
                <a:hlinkClick r:id="rId6"/>
              </a:rPr>
              <a:t>http://www.teacherspayteachers.com/Store/Students-Of-History</a:t>
            </a:r>
            <a:endParaRPr lang="en-US" sz="1400" b="1" dirty="0">
              <a:solidFill>
                <a:schemeClr val="bg1"/>
              </a:solidFill>
            </a:endParaRPr>
          </a:p>
        </p:txBody>
      </p:sp>
    </p:spTree>
    <p:extLst>
      <p:ext uri="{BB962C8B-B14F-4D97-AF65-F5344CB8AC3E}">
        <p14:creationId xmlns:p14="http://schemas.microsoft.com/office/powerpoint/2010/main" val="35978921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66" y="6651024"/>
            <a:ext cx="1295400" cy="215444"/>
          </a:xfrm>
          <a:prstGeom prst="rect">
            <a:avLst/>
          </a:prstGeom>
          <a:noFill/>
        </p:spPr>
        <p:txBody>
          <a:bodyPr wrap="square" rtlCol="0">
            <a:spAutoFit/>
          </a:bodyPr>
          <a:lstStyle/>
          <a:p>
            <a:r>
              <a:rPr lang="en-US" sz="800" dirty="0" smtClean="0">
                <a:solidFill>
                  <a:schemeClr val="bg1"/>
                </a:solidFill>
              </a:rPr>
              <a:t>© Students of History</a:t>
            </a:r>
            <a:endParaRPr lang="en-US" sz="800" dirty="0">
              <a:solidFill>
                <a:schemeClr val="bg1"/>
              </a:solidFill>
            </a:endParaRPr>
          </a:p>
        </p:txBody>
      </p:sp>
      <p:pic>
        <p:nvPicPr>
          <p:cNvPr id="24578"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6217"/>
          <a:stretch/>
        </p:blipFill>
        <p:spPr bwMode="auto">
          <a:xfrm>
            <a:off x="8466" y="-719"/>
            <a:ext cx="9135534" cy="6867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066" t="11294" r="7701" b="33404"/>
          <a:stretch/>
        </p:blipFill>
        <p:spPr bwMode="auto">
          <a:xfrm>
            <a:off x="8466" y="1"/>
            <a:ext cx="4453175" cy="1119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2401" y="1150977"/>
            <a:ext cx="6857999" cy="5478423"/>
          </a:xfrm>
          <a:prstGeom prst="rect">
            <a:avLst/>
          </a:prstGeom>
        </p:spPr>
        <p:txBody>
          <a:bodyPr wrap="square">
            <a:spAutoFit/>
          </a:bodyPr>
          <a:lstStyle/>
          <a:p>
            <a:pPr marL="342900" indent="-342900">
              <a:spcAft>
                <a:spcPts val="2400"/>
              </a:spcAft>
              <a:buBlip>
                <a:blip r:embed="rId5"/>
              </a:buBlip>
            </a:pPr>
            <a:r>
              <a:rPr lang="en-US" sz="3000" b="1"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After Mongol conquest, 100 years of peace</a:t>
            </a:r>
          </a:p>
          <a:p>
            <a:pPr marL="342900" indent="-342900">
              <a:spcAft>
                <a:spcPts val="2400"/>
              </a:spcAft>
              <a:buBlip>
                <a:blip r:embed="rId5"/>
              </a:buBlip>
            </a:pPr>
            <a:r>
              <a:rPr lang="en-US" sz="3000" b="1"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Mongols policed the roads and made travel safe &amp; Silk Road trade increased</a:t>
            </a:r>
          </a:p>
          <a:p>
            <a:pPr marL="342900" indent="-342900">
              <a:spcAft>
                <a:spcPts val="2400"/>
              </a:spcAft>
              <a:buBlip>
                <a:blip r:embed="rId5"/>
              </a:buBlip>
            </a:pPr>
            <a:r>
              <a:rPr lang="en-US" sz="3000" b="1"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Harsh punishments for criminals helped to deter crime</a:t>
            </a:r>
          </a:p>
          <a:p>
            <a:pPr marL="342900" indent="-342900">
              <a:spcAft>
                <a:spcPts val="2400"/>
              </a:spcAft>
              <a:buBlip>
                <a:blip r:embed="rId5"/>
              </a:buBlip>
            </a:pPr>
            <a:r>
              <a:rPr lang="en-US" sz="3000" b="1"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Unified parts of China, India, Central Asia, Muslim Middle East, &amp; Russia- transmitting all acquired cultures and technologies.</a:t>
            </a:r>
          </a:p>
          <a:p>
            <a:pPr marL="342900" indent="-342900">
              <a:spcAft>
                <a:spcPts val="2400"/>
              </a:spcAft>
              <a:buBlip>
                <a:blip r:embed="rId5"/>
              </a:buBlip>
            </a:pPr>
            <a:endParaRPr lang="en-US" sz="3000" b="1"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endParaRPr>
          </a:p>
        </p:txBody>
      </p:sp>
      <p:sp>
        <p:nvSpPr>
          <p:cNvPr id="2" name="TextBox 1"/>
          <p:cNvSpPr txBox="1"/>
          <p:nvPr/>
        </p:nvSpPr>
        <p:spPr>
          <a:xfrm>
            <a:off x="152401" y="6553200"/>
            <a:ext cx="8839199" cy="307777"/>
          </a:xfrm>
          <a:prstGeom prst="rect">
            <a:avLst/>
          </a:prstGeom>
          <a:noFill/>
        </p:spPr>
        <p:txBody>
          <a:bodyPr wrap="square" rtlCol="0">
            <a:spAutoFit/>
          </a:bodyPr>
          <a:lstStyle/>
          <a:p>
            <a:pPr algn="ctr"/>
            <a:r>
              <a:rPr lang="en-US" sz="1400" b="1" dirty="0" smtClean="0">
                <a:solidFill>
                  <a:schemeClr val="bg1"/>
                </a:solidFill>
              </a:rPr>
              <a:t>© Students of History - </a:t>
            </a:r>
            <a:r>
              <a:rPr lang="en-US" sz="1400" b="1" dirty="0">
                <a:solidFill>
                  <a:schemeClr val="bg1"/>
                </a:solidFill>
                <a:hlinkClick r:id="rId6"/>
              </a:rPr>
              <a:t>http://www.teacherspayteachers.com/Store/Students-Of-History</a:t>
            </a:r>
            <a:endParaRPr lang="en-US" sz="1400" b="1" dirty="0">
              <a:solidFill>
                <a:schemeClr val="bg1"/>
              </a:solidFill>
            </a:endParaRPr>
          </a:p>
        </p:txBody>
      </p:sp>
    </p:spTree>
    <p:extLst>
      <p:ext uri="{BB962C8B-B14F-4D97-AF65-F5344CB8AC3E}">
        <p14:creationId xmlns:p14="http://schemas.microsoft.com/office/powerpoint/2010/main" val="251897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enghis_Khan.jpg (269×3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04800"/>
            <a:ext cx="4230469" cy="6391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67200" y="990600"/>
            <a:ext cx="4876799" cy="5863144"/>
          </a:xfrm>
          <a:prstGeom prst="rect">
            <a:avLst/>
          </a:prstGeom>
        </p:spPr>
        <p:txBody>
          <a:bodyPr wrap="square">
            <a:spAutoFit/>
          </a:bodyPr>
          <a:lstStyle/>
          <a:p>
            <a:pPr marL="457200" indent="-457200">
              <a:spcAft>
                <a:spcPts val="1800"/>
              </a:spcAft>
              <a:buBlip>
                <a:blip r:embed="rId3"/>
              </a:buBlip>
            </a:pPr>
            <a:r>
              <a:rPr lang="en-US" sz="3000" dirty="0" smtClean="0">
                <a:ln>
                  <a:solidFill>
                    <a:schemeClr val="tx1">
                      <a:lumMod val="95000"/>
                      <a:lumOff val="5000"/>
                    </a:schemeClr>
                  </a:solidFill>
                </a:ln>
                <a:solidFill>
                  <a:schemeClr val="tx1">
                    <a:lumMod val="95000"/>
                    <a:lumOff val="5000"/>
                  </a:schemeClr>
                </a:solidFill>
                <a:effectLst>
                  <a:outerShdw blurRad="50800" dist="38100" dir="2700000" algn="tl" rotWithShape="0">
                    <a:prstClr val="black">
                      <a:alpha val="40000"/>
                    </a:prstClr>
                  </a:outerShdw>
                </a:effectLst>
                <a:latin typeface="Bernard MT Condensed" panose="02050806060905020404" pitchFamily="18" charset="0"/>
              </a:rPr>
              <a:t>Forcibly relocated many artisans and merchants to central Asia</a:t>
            </a:r>
          </a:p>
          <a:p>
            <a:pPr marL="457200" indent="-457200">
              <a:spcAft>
                <a:spcPts val="1800"/>
              </a:spcAft>
              <a:buBlip>
                <a:blip r:embed="rId3"/>
              </a:buBlip>
            </a:pPr>
            <a:r>
              <a:rPr lang="en-US" sz="3000" dirty="0" smtClean="0">
                <a:ln>
                  <a:solidFill>
                    <a:schemeClr val="tx1">
                      <a:lumMod val="95000"/>
                      <a:lumOff val="5000"/>
                    </a:schemeClr>
                  </a:solidFill>
                </a:ln>
                <a:solidFill>
                  <a:schemeClr val="tx1">
                    <a:lumMod val="95000"/>
                    <a:lumOff val="5000"/>
                  </a:schemeClr>
                </a:solidFill>
                <a:effectLst>
                  <a:outerShdw blurRad="50800" dist="38100" dir="2700000" algn="tl" rotWithShape="0">
                    <a:prstClr val="black">
                      <a:alpha val="40000"/>
                    </a:prstClr>
                  </a:outerShdw>
                </a:effectLst>
                <a:latin typeface="Bernard MT Condensed" panose="02050806060905020404" pitchFamily="18" charset="0"/>
              </a:rPr>
              <a:t>Created a written Mongol language</a:t>
            </a:r>
          </a:p>
          <a:p>
            <a:pPr marL="457200" indent="-457200">
              <a:spcAft>
                <a:spcPts val="1800"/>
              </a:spcAft>
              <a:buBlip>
                <a:blip r:embed="rId3"/>
              </a:buBlip>
            </a:pPr>
            <a:r>
              <a:rPr lang="en-US" sz="3000" dirty="0" smtClean="0">
                <a:ln>
                  <a:solidFill>
                    <a:schemeClr val="tx1">
                      <a:lumMod val="95000"/>
                      <a:lumOff val="5000"/>
                    </a:schemeClr>
                  </a:solidFill>
                </a:ln>
                <a:solidFill>
                  <a:schemeClr val="tx1">
                    <a:lumMod val="95000"/>
                    <a:lumOff val="5000"/>
                  </a:schemeClr>
                </a:solidFill>
                <a:effectLst>
                  <a:outerShdw blurRad="50800" dist="38100" dir="2700000" algn="tl" rotWithShape="0">
                    <a:prstClr val="black">
                      <a:alpha val="40000"/>
                    </a:prstClr>
                  </a:outerShdw>
                </a:effectLst>
                <a:latin typeface="Bernard MT Condensed" panose="02050806060905020404" pitchFamily="18" charset="0"/>
              </a:rPr>
              <a:t>Practiced religious toleration- spread Buddhism, Islam &amp; Daoism</a:t>
            </a:r>
          </a:p>
          <a:p>
            <a:pPr marL="457200" indent="-457200">
              <a:spcAft>
                <a:spcPts val="1800"/>
              </a:spcAft>
              <a:buBlip>
                <a:blip r:embed="rId3"/>
              </a:buBlip>
            </a:pPr>
            <a:r>
              <a:rPr lang="en-US" sz="3000" dirty="0" smtClean="0">
                <a:ln>
                  <a:solidFill>
                    <a:schemeClr val="tx1">
                      <a:lumMod val="95000"/>
                      <a:lumOff val="5000"/>
                    </a:schemeClr>
                  </a:solidFill>
                </a:ln>
                <a:solidFill>
                  <a:schemeClr val="tx1">
                    <a:lumMod val="95000"/>
                    <a:lumOff val="5000"/>
                  </a:schemeClr>
                </a:solidFill>
                <a:effectLst>
                  <a:outerShdw blurRad="50800" dist="38100" dir="2700000" algn="tl" rotWithShape="0">
                    <a:prstClr val="black">
                      <a:alpha val="40000"/>
                    </a:prstClr>
                  </a:outerShdw>
                </a:effectLst>
                <a:latin typeface="Bernard MT Condensed" panose="02050806060905020404" pitchFamily="18" charset="0"/>
              </a:rPr>
              <a:t>The Mongol Mail system (later copied in US as Pony Express) unified Asia</a:t>
            </a:r>
          </a:p>
        </p:txBody>
      </p:sp>
      <p:pic>
        <p:nvPicPr>
          <p:cNvPr id="1126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323" t="12853" r="7934" b="34961"/>
          <a:stretch/>
        </p:blipFill>
        <p:spPr bwMode="auto">
          <a:xfrm>
            <a:off x="3124200" y="0"/>
            <a:ext cx="5833241" cy="105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44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1" y="6553200"/>
            <a:ext cx="8839199" cy="307777"/>
          </a:xfrm>
          <a:prstGeom prst="rect">
            <a:avLst/>
          </a:prstGeom>
          <a:noFill/>
        </p:spPr>
        <p:txBody>
          <a:bodyPr wrap="square" rtlCol="0">
            <a:spAutoFit/>
          </a:bodyPr>
          <a:lstStyle/>
          <a:p>
            <a:pPr algn="ctr"/>
            <a:r>
              <a:rPr lang="en-US" sz="1400" b="1" dirty="0" smtClean="0">
                <a:solidFill>
                  <a:schemeClr val="bg1"/>
                </a:solidFill>
              </a:rPr>
              <a:t>© Students of History - </a:t>
            </a:r>
            <a:r>
              <a:rPr lang="en-US" sz="1400" b="1" dirty="0">
                <a:solidFill>
                  <a:schemeClr val="bg1"/>
                </a:solidFill>
                <a:hlinkClick r:id="rId2"/>
              </a:rPr>
              <a:t>http://www.teacherspayteachers.com/Store/Students-Of-History</a:t>
            </a:r>
            <a:endParaRPr lang="en-US" sz="1400" b="1" dirty="0">
              <a:solidFill>
                <a:schemeClr val="bg1"/>
              </a:solidFill>
            </a:endParaRPr>
          </a:p>
        </p:txBody>
      </p:sp>
      <p:pic>
        <p:nvPicPr>
          <p:cNvPr id="9218" name="Picture 5" descr="Mongol_Empire_His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23877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farm7.staticflickr.com/6060/6256541857_83f177d741_b.jpg"/>
          <p:cNvPicPr>
            <a:picLocks noChangeAspect="1" noChangeArrowheads="1"/>
          </p:cNvPicPr>
          <p:nvPr/>
        </p:nvPicPr>
        <p:blipFill rotWithShape="1">
          <a:blip r:embed="rId2">
            <a:extLst>
              <a:ext uri="{28A0092B-C50C-407E-A947-70E740481C1C}">
                <a14:useLocalDpi xmlns:a14="http://schemas.microsoft.com/office/drawing/2010/main" val="0"/>
              </a:ext>
            </a:extLst>
          </a:blip>
          <a:srcRect l="7127" r="4322"/>
          <a:stretch/>
        </p:blipFill>
        <p:spPr bwMode="auto">
          <a:xfrm>
            <a:off x="0" y="0"/>
            <a:ext cx="9125607" cy="6906371"/>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938" t="11484" r="22789" b="33214"/>
          <a:stretch/>
        </p:blipFill>
        <p:spPr bwMode="auto">
          <a:xfrm>
            <a:off x="152400" y="0"/>
            <a:ext cx="6574220" cy="1119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52401" y="1150977"/>
            <a:ext cx="4423832" cy="5170646"/>
          </a:xfrm>
          <a:prstGeom prst="rect">
            <a:avLst/>
          </a:prstGeom>
        </p:spPr>
        <p:txBody>
          <a:bodyPr wrap="square">
            <a:spAutoFit/>
          </a:bodyPr>
          <a:lstStyle/>
          <a:p>
            <a:pPr marL="342900" indent="-342900">
              <a:spcAft>
                <a:spcPts val="2400"/>
              </a:spcAft>
              <a:buBlip>
                <a:blip r:embed="rId4"/>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Empire divided into khanates</a:t>
            </a:r>
          </a:p>
          <a:p>
            <a:pPr marL="342900" indent="-342900">
              <a:spcAft>
                <a:spcPts val="2400"/>
              </a:spcAft>
              <a:buBlip>
                <a:blip r:embed="rId4"/>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New leaders not as strong as Genghis or Kublai Khan</a:t>
            </a:r>
          </a:p>
          <a:p>
            <a:pPr marL="342900" indent="-342900">
              <a:spcAft>
                <a:spcPts val="2400"/>
              </a:spcAft>
              <a:buBlip>
                <a:blip r:embed="rId4"/>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Resentment against Mongol rule grows in  Russia and China</a:t>
            </a:r>
          </a:p>
          <a:p>
            <a:pPr marL="342900" indent="-342900">
              <a:spcAft>
                <a:spcPts val="2400"/>
              </a:spcAft>
              <a:buBlip>
                <a:blip r:embed="rId4"/>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Empire becomes too big and diverse to manage</a:t>
            </a:r>
          </a:p>
        </p:txBody>
      </p:sp>
    </p:spTree>
    <p:extLst>
      <p:ext uri="{BB962C8B-B14F-4D97-AF65-F5344CB8AC3E}">
        <p14:creationId xmlns:p14="http://schemas.microsoft.com/office/powerpoint/2010/main" val="406831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6" descr="marco_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2819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7"/>
          <p:cNvSpPr txBox="1">
            <a:spLocks noChangeArrowheads="1"/>
          </p:cNvSpPr>
          <p:nvPr/>
        </p:nvSpPr>
        <p:spPr bwMode="auto">
          <a:xfrm>
            <a:off x="304800" y="5075872"/>
            <a:ext cx="25908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en-US" dirty="0">
                <a:latin typeface="Bernard MT Condensed" panose="02050806060905020404" pitchFamily="18" charset="0"/>
              </a:rPr>
              <a:t>Kublai Khan (</a:t>
            </a:r>
            <a:r>
              <a:rPr lang="en-US" altLang="en-US" dirty="0" err="1">
                <a:latin typeface="Bernard MT Condensed" panose="02050806060905020404" pitchFamily="18" charset="0"/>
              </a:rPr>
              <a:t>Timujin’s</a:t>
            </a:r>
            <a:r>
              <a:rPr lang="en-US" altLang="en-US" dirty="0">
                <a:latin typeface="Bernard MT Condensed" panose="02050806060905020404" pitchFamily="18" charset="0"/>
              </a:rPr>
              <a:t> Grandson) established the Yuan dynasty in China and welcomed Marco Polo the Venetian explorer.</a:t>
            </a:r>
          </a:p>
        </p:txBody>
      </p:sp>
      <p:pic>
        <p:nvPicPr>
          <p:cNvPr id="19461" name="Picture 9" descr="Yuan_chinese_gu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295400"/>
            <a:ext cx="2590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 Box 10"/>
          <p:cNvSpPr txBox="1">
            <a:spLocks noChangeArrowheads="1"/>
          </p:cNvSpPr>
          <p:nvPr/>
        </p:nvSpPr>
        <p:spPr bwMode="auto">
          <a:xfrm>
            <a:off x="3429000" y="5105400"/>
            <a:ext cx="2438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en-US" dirty="0">
                <a:latin typeface="Bernard MT Condensed" panose="02050806060905020404" pitchFamily="18" charset="0"/>
              </a:rPr>
              <a:t>Gunpowder and cannons- invented in China and used by the Mongols</a:t>
            </a:r>
          </a:p>
        </p:txBody>
      </p:sp>
      <p:pic>
        <p:nvPicPr>
          <p:cNvPr id="19463" name="Picture 12" descr="BlackDea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95400"/>
            <a:ext cx="2971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Text Box 13"/>
          <p:cNvSpPr txBox="1">
            <a:spLocks noChangeArrowheads="1"/>
          </p:cNvSpPr>
          <p:nvPr/>
        </p:nvSpPr>
        <p:spPr bwMode="auto">
          <a:xfrm>
            <a:off x="6324600" y="5105400"/>
            <a:ext cx="2667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en-US" dirty="0">
                <a:latin typeface="Bernard MT Condensed" panose="02050806060905020404" pitchFamily="18" charset="0"/>
              </a:rPr>
              <a:t>The Black Death- the Plague </a:t>
            </a:r>
            <a:r>
              <a:rPr lang="en-US" altLang="en-US" dirty="0" smtClean="0">
                <a:latin typeface="Bernard MT Condensed" panose="02050806060905020404" pitchFamily="18" charset="0"/>
              </a:rPr>
              <a:t>began in Asia but decimated </a:t>
            </a:r>
            <a:r>
              <a:rPr lang="en-US" altLang="en-US" dirty="0">
                <a:latin typeface="Bernard MT Condensed" panose="02050806060905020404" pitchFamily="18" charset="0"/>
              </a:rPr>
              <a:t>Europe in 1347 killing 1/3 of the population</a:t>
            </a:r>
          </a:p>
        </p:txBody>
      </p:sp>
      <p:pic>
        <p:nvPicPr>
          <p:cNvPr id="5121" name="Picture 1"/>
          <p:cNvPicPr>
            <a:picLocks noChangeAspect="1" noChangeArrowheads="1"/>
          </p:cNvPicPr>
          <p:nvPr/>
        </p:nvPicPr>
        <p:blipFill rotWithShape="1">
          <a:blip r:embed="rId5">
            <a:extLst>
              <a:ext uri="{28A0092B-C50C-407E-A947-70E740481C1C}">
                <a14:useLocalDpi xmlns:a14="http://schemas.microsoft.com/office/drawing/2010/main" val="0"/>
              </a:ext>
            </a:extLst>
          </a:blip>
          <a:srcRect t="11294" b="30288"/>
          <a:stretch/>
        </p:blipFill>
        <p:spPr bwMode="auto">
          <a:xfrm>
            <a:off x="0" y="-1"/>
            <a:ext cx="9144000" cy="118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0405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26627" name="ShockwaveFlash1" r:id="rId2" imgW="8838095" imgH="6171429"/>
        </mc:Choice>
        <mc:Fallback>
          <p:control name="ShockwaveFlash1" r:id="rId2" imgW="8838095" imgH="6171429">
            <p:pic>
              <p:nvPicPr>
                <p:cNvPr id="0" name="ShockwaveFlash1"/>
                <p:cNvPicPr preferRelativeResize="0">
                  <a:picLocks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33400"/>
                  <a:ext cx="8839200" cy="6172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2458950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43351805_b8988b8052"/>
          <p:cNvPicPr>
            <a:picLocks noChangeAspect="1" noChangeArrowheads="1"/>
          </p:cNvPicPr>
          <p:nvPr/>
        </p:nvPicPr>
        <p:blipFill rotWithShape="1">
          <a:blip r:embed="rId2">
            <a:extLst>
              <a:ext uri="{28A0092B-C50C-407E-A947-70E740481C1C}">
                <a14:useLocalDpi xmlns:a14="http://schemas.microsoft.com/office/drawing/2010/main" val="0"/>
              </a:ext>
            </a:extLst>
          </a:blip>
          <a:srcRect r="8036"/>
          <a:stretch/>
        </p:blipFill>
        <p:spPr bwMode="auto">
          <a:xfrm>
            <a:off x="-7884" y="0"/>
            <a:ext cx="915188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200330"/>
            <a:ext cx="8229600" cy="5200470"/>
          </a:xfrm>
        </p:spPr>
        <p:txBody>
          <a:bodyPr>
            <a:normAutofit/>
          </a:bodyPr>
          <a:lstStyle/>
          <a:p>
            <a:pPr marL="0" indent="0">
              <a:buNone/>
              <a:defRPr/>
            </a:pPr>
            <a:r>
              <a:rPr lang="en-US" sz="3600" dirty="0" smtClean="0">
                <a:ln>
                  <a:solidFill>
                    <a:schemeClr val="tx1">
                      <a:lumMod val="95000"/>
                      <a:lumOff val="5000"/>
                    </a:schemeClr>
                  </a:solidFill>
                </a:ln>
                <a:solidFill>
                  <a:schemeClr val="bg1"/>
                </a:solidFill>
                <a:effectLst>
                  <a:outerShdw blurRad="50800" dist="38100" dir="2700000" algn="tl" rotWithShape="0">
                    <a:prstClr val="black">
                      <a:alpha val="40000"/>
                    </a:prstClr>
                  </a:outerShdw>
                </a:effectLst>
                <a:latin typeface="Bernard MT Condensed" panose="02050806060905020404" pitchFamily="18" charset="0"/>
              </a:rPr>
              <a:t>Respond to the following question in a well written paragraph:</a:t>
            </a:r>
          </a:p>
          <a:p>
            <a:pPr marL="457200" lvl="1" indent="0">
              <a:buNone/>
              <a:defRPr/>
            </a:pPr>
            <a:endParaRPr lang="en-US" sz="3600" dirty="0" smtClean="0">
              <a:ln>
                <a:solidFill>
                  <a:schemeClr val="tx1">
                    <a:lumMod val="95000"/>
                    <a:lumOff val="5000"/>
                  </a:schemeClr>
                </a:solidFill>
              </a:ln>
              <a:solidFill>
                <a:schemeClr val="bg1"/>
              </a:solidFill>
              <a:effectLst>
                <a:outerShdw blurRad="50800" dist="38100" dir="2700000" algn="tl" rotWithShape="0">
                  <a:prstClr val="black">
                    <a:alpha val="40000"/>
                  </a:prstClr>
                </a:outerShdw>
              </a:effectLst>
              <a:latin typeface="Bernard MT Condensed" panose="02050806060905020404" pitchFamily="18" charset="0"/>
            </a:endParaRPr>
          </a:p>
          <a:p>
            <a:pPr marL="457200" lvl="1" indent="0">
              <a:buNone/>
              <a:defRPr/>
            </a:pPr>
            <a:r>
              <a:rPr lang="en-US" sz="3600" dirty="0" smtClean="0">
                <a:ln>
                  <a:solidFill>
                    <a:schemeClr val="tx1">
                      <a:lumMod val="95000"/>
                      <a:lumOff val="5000"/>
                    </a:schemeClr>
                  </a:solidFill>
                </a:ln>
                <a:solidFill>
                  <a:schemeClr val="bg1"/>
                </a:solidFill>
                <a:effectLst>
                  <a:outerShdw blurRad="50800" dist="38100" dir="2700000" algn="tl" rotWithShape="0">
                    <a:prstClr val="black">
                      <a:alpha val="40000"/>
                    </a:prstClr>
                  </a:outerShdw>
                </a:effectLst>
                <a:latin typeface="Bernard MT Condensed" panose="02050806060905020404" pitchFamily="18" charset="0"/>
              </a:rPr>
              <a:t>Was Genghis Khan a great leader or a murderer?</a:t>
            </a:r>
          </a:p>
          <a:p>
            <a:pPr marL="457200" lvl="1" indent="0">
              <a:buNone/>
              <a:defRPr/>
            </a:pPr>
            <a:endParaRPr lang="en-US" sz="3600" dirty="0" smtClean="0">
              <a:ln>
                <a:solidFill>
                  <a:schemeClr val="tx1">
                    <a:lumMod val="95000"/>
                    <a:lumOff val="5000"/>
                  </a:schemeClr>
                </a:solidFill>
              </a:ln>
              <a:solidFill>
                <a:schemeClr val="bg1"/>
              </a:solidFill>
              <a:effectLst>
                <a:outerShdw blurRad="50800" dist="38100" dir="2700000" algn="tl" rotWithShape="0">
                  <a:prstClr val="black">
                    <a:alpha val="40000"/>
                  </a:prstClr>
                </a:outerShdw>
              </a:effectLst>
              <a:latin typeface="Bernard MT Condensed" panose="02050806060905020404" pitchFamily="18" charset="0"/>
            </a:endParaRPr>
          </a:p>
          <a:p>
            <a:pPr marL="0" indent="0">
              <a:buNone/>
              <a:defRPr/>
            </a:pPr>
            <a:r>
              <a:rPr lang="en-US" sz="3600" dirty="0" smtClean="0">
                <a:ln>
                  <a:solidFill>
                    <a:schemeClr val="tx1">
                      <a:lumMod val="95000"/>
                      <a:lumOff val="5000"/>
                    </a:schemeClr>
                  </a:solidFill>
                </a:ln>
                <a:solidFill>
                  <a:schemeClr val="bg1"/>
                </a:solidFill>
                <a:effectLst>
                  <a:outerShdw blurRad="50800" dist="38100" dir="2700000" algn="tl" rotWithShape="0">
                    <a:prstClr val="black">
                      <a:alpha val="40000"/>
                    </a:prstClr>
                  </a:outerShdw>
                </a:effectLst>
                <a:latin typeface="Bernard MT Condensed" panose="02050806060905020404" pitchFamily="18" charset="0"/>
              </a:rPr>
              <a:t>Remember, a paragraph has 5 sentences, with a topic sentence, and at least 3 facts</a:t>
            </a:r>
          </a:p>
          <a:p>
            <a:pPr marL="457200" lvl="1" indent="0">
              <a:buNone/>
              <a:defRPr/>
            </a:pPr>
            <a:endParaRPr lang="en-US" sz="3600" dirty="0">
              <a:ln>
                <a:solidFill>
                  <a:schemeClr val="tx1">
                    <a:lumMod val="95000"/>
                    <a:lumOff val="5000"/>
                  </a:schemeClr>
                </a:solidFill>
              </a:ln>
              <a:solidFill>
                <a:schemeClr val="bg1"/>
              </a:solidFill>
              <a:effectLst>
                <a:outerShdw blurRad="50800" dist="38100" dir="2700000" algn="tl" rotWithShape="0">
                  <a:prstClr val="black">
                    <a:alpha val="40000"/>
                  </a:prstClr>
                </a:outerShdw>
              </a:effectLst>
              <a:latin typeface="Bernard MT Condensed" panose="02050806060905020404" pitchFamily="18" charset="0"/>
            </a:endParaRPr>
          </a:p>
        </p:txBody>
      </p:sp>
      <p:pic>
        <p:nvPicPr>
          <p:cNvPr id="2049"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9214" t="14020" r="33815" b="34572"/>
          <a:stretch/>
        </p:blipFill>
        <p:spPr bwMode="auto">
          <a:xfrm>
            <a:off x="152400" y="0"/>
            <a:ext cx="3121892"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1" y="6553200"/>
            <a:ext cx="8839199" cy="307777"/>
          </a:xfrm>
          <a:prstGeom prst="rect">
            <a:avLst/>
          </a:prstGeom>
          <a:noFill/>
        </p:spPr>
        <p:txBody>
          <a:bodyPr wrap="square" rtlCol="0">
            <a:spAutoFit/>
          </a:bodyPr>
          <a:lstStyle/>
          <a:p>
            <a:pPr algn="ctr"/>
            <a:r>
              <a:rPr lang="en-US" sz="1400" b="1" dirty="0" smtClean="0">
                <a:solidFill>
                  <a:schemeClr val="bg1"/>
                </a:solidFill>
              </a:rPr>
              <a:t>© Students of History - </a:t>
            </a:r>
            <a:r>
              <a:rPr lang="en-US" sz="1400" b="1" dirty="0">
                <a:solidFill>
                  <a:schemeClr val="bg1"/>
                </a:solidFill>
                <a:hlinkClick r:id="rId4"/>
              </a:rPr>
              <a:t>http://www.teacherspayteachers.com/Store/Students-Of-History</a:t>
            </a:r>
            <a:endParaRPr lang="en-US" sz="1400" b="1" dirty="0">
              <a:solidFill>
                <a:schemeClr val="bg1"/>
              </a:solidFill>
            </a:endParaRPr>
          </a:p>
        </p:txBody>
      </p:sp>
    </p:spTree>
    <p:extLst>
      <p:ext uri="{BB962C8B-B14F-4D97-AF65-F5344CB8AC3E}">
        <p14:creationId xmlns:p14="http://schemas.microsoft.com/office/powerpoint/2010/main" val="314184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77200" y="6642556"/>
            <a:ext cx="1066800" cy="215444"/>
          </a:xfrm>
          <a:prstGeom prst="rect">
            <a:avLst/>
          </a:prstGeom>
          <a:noFill/>
        </p:spPr>
        <p:txBody>
          <a:bodyPr wrap="square" rtlCol="0">
            <a:spAutoFit/>
          </a:bodyPr>
          <a:lstStyle/>
          <a:p>
            <a:r>
              <a:rPr lang="en-US" sz="800" dirty="0" smtClean="0">
                <a:solidFill>
                  <a:schemeClr val="bg1"/>
                </a:solidFill>
              </a:rPr>
              <a:t>lukerosa@gmail.com</a:t>
            </a:r>
            <a:endParaRPr lang="en-US" sz="800" dirty="0">
              <a:solidFill>
                <a:schemeClr val="bg1"/>
              </a:solidFill>
            </a:endParaRPr>
          </a:p>
        </p:txBody>
      </p:sp>
      <p:pic>
        <p:nvPicPr>
          <p:cNvPr id="1026" name="Picture 2" descr="http://farm3.staticflickr.com/2806/9712977279_41488ddba6_b.jpg"/>
          <p:cNvPicPr>
            <a:picLocks noChangeAspect="1" noChangeArrowheads="1"/>
          </p:cNvPicPr>
          <p:nvPr/>
        </p:nvPicPr>
        <p:blipFill rotWithShape="1">
          <a:blip r:embed="rId2">
            <a:extLst>
              <a:ext uri="{28A0092B-C50C-407E-A947-70E740481C1C}">
                <a14:useLocalDpi xmlns:a14="http://schemas.microsoft.com/office/drawing/2010/main" val="0"/>
              </a:ext>
            </a:extLst>
          </a:blip>
          <a:srcRect l="5929" r="5139"/>
          <a:stretch/>
        </p:blipFill>
        <p:spPr bwMode="auto">
          <a:xfrm>
            <a:off x="0" y="8467"/>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5800" y="1066800"/>
            <a:ext cx="6400800" cy="3970318"/>
          </a:xfrm>
          <a:prstGeom prst="rect">
            <a:avLst/>
          </a:prstGeom>
        </p:spPr>
        <p:txBody>
          <a:bodyPr wrap="square">
            <a:spAutoFit/>
          </a:bodyPr>
          <a:lstStyle/>
          <a:p>
            <a:pPr marL="342900" indent="-342900">
              <a:buBlip>
                <a:blip r:embed="rId3"/>
              </a:buBlip>
            </a:pPr>
            <a:r>
              <a:rPr lang="en-US" sz="2800" dirty="0" smtClean="0">
                <a:effectLst>
                  <a:outerShdw blurRad="50800" dist="38100" dir="2700000" algn="tl" rotWithShape="0">
                    <a:prstClr val="black">
                      <a:alpha val="40000"/>
                    </a:prstClr>
                  </a:outerShdw>
                </a:effectLst>
                <a:latin typeface="Bernard MT Condensed" panose="02050806060905020404" pitchFamily="18" charset="0"/>
              </a:rPr>
              <a:t> Small nomadic tribes who live in portable tents called “yurts” </a:t>
            </a:r>
            <a:endParaRPr lang="en-US" sz="2800" dirty="0">
              <a:effectLst>
                <a:outerShdw blurRad="50800" dist="38100" dir="2700000" algn="tl" rotWithShape="0">
                  <a:prstClr val="black">
                    <a:alpha val="40000"/>
                  </a:prstClr>
                </a:outerShdw>
              </a:effectLst>
              <a:latin typeface="Bernard MT Condensed" panose="02050806060905020404" pitchFamily="18" charset="0"/>
            </a:endParaRPr>
          </a:p>
          <a:p>
            <a:pPr marL="342900" indent="-342900">
              <a:buBlip>
                <a:blip r:embed="rId3"/>
              </a:buBlip>
            </a:pPr>
            <a:endParaRPr lang="en-US" sz="2800" dirty="0" smtClean="0">
              <a:effectLst>
                <a:outerShdw blurRad="50800" dist="38100" dir="2700000" algn="tl" rotWithShape="0">
                  <a:prstClr val="black">
                    <a:alpha val="40000"/>
                  </a:prstClr>
                </a:outerShdw>
              </a:effectLst>
              <a:latin typeface="Bernard MT Condensed" panose="02050806060905020404" pitchFamily="18" charset="0"/>
            </a:endParaRPr>
          </a:p>
          <a:p>
            <a:pPr marL="342900" indent="-342900">
              <a:buBlip>
                <a:blip r:embed="rId3"/>
              </a:buBlip>
            </a:pPr>
            <a:r>
              <a:rPr lang="en-US" sz="2800" dirty="0" smtClean="0">
                <a:effectLst>
                  <a:outerShdw blurRad="50800" dist="38100" dir="2700000" algn="tl" rotWithShape="0">
                    <a:prstClr val="black">
                      <a:alpha val="40000"/>
                    </a:prstClr>
                  </a:outerShdw>
                </a:effectLst>
                <a:latin typeface="Bernard MT Condensed" panose="02050806060905020404" pitchFamily="18" charset="0"/>
              </a:rPr>
              <a:t>Skillful herders of sheep, horses, and camels in the Central Asian steppe</a:t>
            </a:r>
          </a:p>
          <a:p>
            <a:pPr marL="342900" indent="-342900">
              <a:buBlip>
                <a:blip r:embed="rId3"/>
              </a:buBlip>
            </a:pPr>
            <a:endParaRPr lang="en-US" sz="2800" dirty="0" smtClean="0">
              <a:effectLst>
                <a:outerShdw blurRad="50800" dist="38100" dir="2700000" algn="tl" rotWithShape="0">
                  <a:prstClr val="black">
                    <a:alpha val="40000"/>
                  </a:prstClr>
                </a:outerShdw>
              </a:effectLst>
              <a:latin typeface="Bernard MT Condensed" panose="02050806060905020404" pitchFamily="18" charset="0"/>
            </a:endParaRPr>
          </a:p>
          <a:p>
            <a:pPr marL="342900" indent="-342900">
              <a:buBlip>
                <a:blip r:embed="rId3"/>
              </a:buBlip>
            </a:pPr>
            <a:r>
              <a:rPr lang="en-US" sz="2800" dirty="0" smtClean="0">
                <a:effectLst>
                  <a:outerShdw blurRad="50800" dist="38100" dir="2700000" algn="tl" rotWithShape="0">
                    <a:prstClr val="black">
                      <a:alpha val="40000"/>
                    </a:prstClr>
                  </a:outerShdw>
                </a:effectLst>
                <a:latin typeface="Bernard MT Condensed" panose="02050806060905020404" pitchFamily="18" charset="0"/>
              </a:rPr>
              <a:t> Very aggressive to their enemies</a:t>
            </a:r>
          </a:p>
          <a:p>
            <a:pPr marL="342900" indent="-342900">
              <a:buBlip>
                <a:blip r:embed="rId3"/>
              </a:buBlip>
            </a:pPr>
            <a:endParaRPr lang="en-US" sz="2800" dirty="0" smtClean="0">
              <a:effectLst>
                <a:outerShdw blurRad="50800" dist="38100" dir="2700000" algn="tl" rotWithShape="0">
                  <a:prstClr val="black">
                    <a:alpha val="40000"/>
                  </a:prstClr>
                </a:outerShdw>
              </a:effectLst>
              <a:latin typeface="Bernard MT Condensed" panose="02050806060905020404" pitchFamily="18" charset="0"/>
            </a:endParaRPr>
          </a:p>
          <a:p>
            <a:pPr marL="342900" indent="-342900">
              <a:buBlip>
                <a:blip r:embed="rId3"/>
              </a:buBlip>
            </a:pPr>
            <a:r>
              <a:rPr lang="en-US" sz="2800" dirty="0" smtClean="0">
                <a:effectLst>
                  <a:outerShdw blurRad="50800" dist="38100" dir="2700000" algn="tl" rotWithShape="0">
                    <a:prstClr val="black">
                      <a:alpha val="40000"/>
                    </a:prstClr>
                  </a:outerShdw>
                </a:effectLst>
                <a:latin typeface="Bernard MT Condensed" panose="02050806060905020404" pitchFamily="18" charset="0"/>
              </a:rPr>
              <a:t> Loosely organized into tribes and clans</a:t>
            </a:r>
            <a:endParaRPr lang="en-US" sz="2800" dirty="0">
              <a:effectLst>
                <a:outerShdw blurRad="50800" dist="38100" dir="2700000" algn="tl" rotWithShape="0">
                  <a:prstClr val="black">
                    <a:alpha val="40000"/>
                  </a:prstClr>
                </a:outerShdw>
              </a:effectLst>
              <a:latin typeface="Bernard MT Condensed" panose="02050806060905020404" pitchFamily="18" charset="0"/>
            </a:endParaRPr>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353" r="8007" b="35582"/>
          <a:stretch/>
        </p:blipFill>
        <p:spPr bwMode="auto">
          <a:xfrm>
            <a:off x="0" y="-304800"/>
            <a:ext cx="4385733" cy="130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131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upload.wikimedia.org/wikipedia/commons/e/ea/Mongol_Empire_map.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83098" y="872066"/>
            <a:ext cx="7422702" cy="5833534"/>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722" t="16575" r="2593" b="36575"/>
          <a:stretch/>
        </p:blipFill>
        <p:spPr bwMode="auto">
          <a:xfrm>
            <a:off x="855133" y="0"/>
            <a:ext cx="8017933" cy="948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9930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425678" y="4997678"/>
            <a:ext cx="1066800" cy="215444"/>
          </a:xfrm>
          <a:prstGeom prst="rect">
            <a:avLst/>
          </a:prstGeom>
          <a:noFill/>
        </p:spPr>
        <p:txBody>
          <a:bodyPr wrap="square" rtlCol="0">
            <a:spAutoFit/>
          </a:bodyPr>
          <a:lstStyle/>
          <a:p>
            <a:r>
              <a:rPr lang="en-US" sz="800" dirty="0" smtClean="0">
                <a:solidFill>
                  <a:schemeClr val="bg1"/>
                </a:solidFill>
              </a:rPr>
              <a:t>lukerosa@gmail.com</a:t>
            </a:r>
            <a:endParaRPr lang="en-US" sz="800" dirty="0">
              <a:solidFill>
                <a:schemeClr val="bg1"/>
              </a:solidFill>
            </a:endParaRPr>
          </a:p>
        </p:txBody>
      </p:sp>
      <p:pic>
        <p:nvPicPr>
          <p:cNvPr id="22530" name="Picture 2" descr="http://farm3.staticflickr.com/2093/2248370212_742996a12a_o.jpg"/>
          <p:cNvPicPr>
            <a:picLocks noChangeAspect="1" noChangeArrowheads="1"/>
          </p:cNvPicPr>
          <p:nvPr/>
        </p:nvPicPr>
        <p:blipFill rotWithShape="1">
          <a:blip r:embed="rId2">
            <a:extLst>
              <a:ext uri="{28A0092B-C50C-407E-A947-70E740481C1C}">
                <a14:useLocalDpi xmlns:a14="http://schemas.microsoft.com/office/drawing/2010/main" val="0"/>
              </a:ext>
            </a:extLst>
          </a:blip>
          <a:srcRect r="4000"/>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1000" y="1150977"/>
            <a:ext cx="4989965" cy="4708981"/>
          </a:xfrm>
          <a:prstGeom prst="rect">
            <a:avLst/>
          </a:prstGeom>
        </p:spPr>
        <p:txBody>
          <a:bodyPr wrap="square">
            <a:spAutoFit/>
          </a:bodyPr>
          <a:lstStyle/>
          <a:p>
            <a:pPr marL="342900" indent="-342900">
              <a:spcAft>
                <a:spcPts val="2400"/>
              </a:spcAft>
              <a:buBlip>
                <a:blip r:embed="rId3"/>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40000"/>
                    </a:prstClr>
                  </a:outerShdw>
                </a:effectLst>
                <a:latin typeface="Bernard MT Condensed" panose="02050806060905020404" pitchFamily="18" charset="0"/>
              </a:rPr>
              <a:t> Born “Temujin” around 1162 </a:t>
            </a:r>
          </a:p>
          <a:p>
            <a:pPr marL="342900" indent="-342900">
              <a:spcAft>
                <a:spcPts val="2400"/>
              </a:spcAft>
              <a:buBlip>
                <a:blip r:embed="rId3"/>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40000"/>
                    </a:prstClr>
                  </a:outerShdw>
                </a:effectLst>
                <a:latin typeface="Bernard MT Condensed" panose="02050806060905020404" pitchFamily="18" charset="0"/>
              </a:rPr>
              <a:t>His father was a clan chief</a:t>
            </a:r>
          </a:p>
          <a:p>
            <a:pPr marL="342900" indent="-342900">
              <a:spcAft>
                <a:spcPts val="2400"/>
              </a:spcAft>
              <a:buBlip>
                <a:blip r:embed="rId3"/>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40000"/>
                    </a:prstClr>
                  </a:outerShdw>
                </a:effectLst>
                <a:latin typeface="Bernard MT Condensed" panose="02050806060905020404" pitchFamily="18" charset="0"/>
              </a:rPr>
              <a:t>He becomes clan leader and defeats all his rivals to unify all of the Mongols around 1200</a:t>
            </a:r>
          </a:p>
          <a:p>
            <a:pPr marL="342900" indent="-342900">
              <a:spcAft>
                <a:spcPts val="2400"/>
              </a:spcAft>
              <a:buBlip>
                <a:blip r:embed="rId3"/>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40000"/>
                    </a:prstClr>
                  </a:outerShdw>
                </a:effectLst>
                <a:latin typeface="Bernard MT Condensed" panose="02050806060905020404" pitchFamily="18" charset="0"/>
              </a:rPr>
              <a:t>Takes on the title Genghis Khan or “universal ruler”</a:t>
            </a:r>
          </a:p>
        </p:txBody>
      </p:sp>
      <p:pic>
        <p:nvPicPr>
          <p:cNvPr id="2253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905" t="13737" r="14956" b="30600"/>
          <a:stretch/>
        </p:blipFill>
        <p:spPr bwMode="auto">
          <a:xfrm>
            <a:off x="107722" y="38100"/>
            <a:ext cx="5568043" cy="1126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descr="http://upload.wikimedia.org/wikipedia/commons/thumb/4/49/Ogadai_Khan.jpg/220px-Ogadai_Kha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164772"/>
            <a:ext cx="3035340" cy="3559628"/>
          </a:xfrm>
          <a:prstGeom prst="rect">
            <a:avLst/>
          </a:prstGeom>
          <a:noFill/>
          <a:effectLst>
            <a:softEdge rad="63500"/>
          </a:effectLst>
          <a:scene3d>
            <a:camera prst="perspectiveContrastingLeftFacing"/>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66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33"/>
                                        </p:tgtEl>
                                        <p:attrNameLst>
                                          <p:attrName>style.visibility</p:attrName>
                                        </p:attrNameLst>
                                      </p:cBhvr>
                                      <p:to>
                                        <p:strVal val="visible"/>
                                      </p:to>
                                    </p:set>
                                    <p:animEffect transition="in" filter="fade">
                                      <p:cBhvr>
                                        <p:cTn id="10" dur="500"/>
                                        <p:tgtEl>
                                          <p:spTgt spid="2253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wipe(left)">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left)">
                                      <p:cBhvr>
                                        <p:cTn id="2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lum bright="-8000"/>
            <a:extLst>
              <a:ext uri="{28A0092B-C50C-407E-A947-70E740481C1C}">
                <a14:useLocalDpi xmlns:a14="http://schemas.microsoft.com/office/drawing/2010/main" val="0"/>
              </a:ext>
            </a:extLst>
          </a:blip>
          <a:srcRect/>
          <a:stretch>
            <a:fillRect/>
          </a:stretch>
        </p:blipFill>
        <p:spPr bwMode="auto">
          <a:xfrm>
            <a:off x="139843" y="1200329"/>
            <a:ext cx="5324786" cy="433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419414" y="228600"/>
            <a:ext cx="3724586" cy="6632585"/>
          </a:xfrm>
          <a:prstGeom prst="rect">
            <a:avLst/>
          </a:prstGeom>
        </p:spPr>
        <p:txBody>
          <a:bodyPr wrap="square">
            <a:spAutoFit/>
          </a:bodyPr>
          <a:lstStyle/>
          <a:p>
            <a:pPr marL="342900" indent="-342900">
              <a:spcAft>
                <a:spcPts val="2400"/>
              </a:spcAft>
              <a:buBlip>
                <a:blip r:embed="rId3"/>
              </a:buBlip>
            </a:pPr>
            <a:r>
              <a:rPr lang="en-US" sz="3500" dirty="0" smtClean="0">
                <a:ln>
                  <a:solidFill>
                    <a:schemeClr val="tx1">
                      <a:lumMod val="95000"/>
                      <a:lumOff val="5000"/>
                    </a:schemeClr>
                  </a:solidFill>
                </a:ln>
                <a:solidFill>
                  <a:srgbClr val="C00000"/>
                </a:solidFill>
                <a:effectLst>
                  <a:outerShdw blurRad="50800" dist="38100" dir="2700000" algn="tl" rotWithShape="0">
                    <a:prstClr val="black">
                      <a:alpha val="40000"/>
                    </a:prstClr>
                  </a:outerShdw>
                </a:effectLst>
                <a:latin typeface="Bernard MT Condensed" panose="02050806060905020404" pitchFamily="18" charset="0"/>
              </a:rPr>
              <a:t>Used bows, arrows, and swords but also canons – a new technology</a:t>
            </a:r>
          </a:p>
          <a:p>
            <a:pPr marL="342900" indent="-342900">
              <a:spcAft>
                <a:spcPts val="2400"/>
              </a:spcAft>
              <a:buBlip>
                <a:blip r:embed="rId3"/>
              </a:buBlip>
            </a:pPr>
            <a:r>
              <a:rPr lang="en-US" sz="3500" dirty="0" smtClean="0">
                <a:ln>
                  <a:solidFill>
                    <a:schemeClr val="tx1">
                      <a:lumMod val="95000"/>
                      <a:lumOff val="5000"/>
                    </a:schemeClr>
                  </a:solidFill>
                </a:ln>
                <a:solidFill>
                  <a:srgbClr val="C00000"/>
                </a:solidFill>
                <a:effectLst>
                  <a:outerShdw blurRad="50800" dist="38100" dir="2700000" algn="tl" rotWithShape="0">
                    <a:prstClr val="black">
                      <a:alpha val="40000"/>
                    </a:prstClr>
                  </a:outerShdw>
                </a:effectLst>
                <a:latin typeface="Bernard MT Condensed" panose="02050806060905020404" pitchFamily="18" charset="0"/>
              </a:rPr>
              <a:t>Skilled attacking on horseback</a:t>
            </a:r>
          </a:p>
          <a:p>
            <a:pPr marL="342900" indent="-342900">
              <a:spcAft>
                <a:spcPts val="2400"/>
              </a:spcAft>
              <a:buBlip>
                <a:blip r:embed="rId3"/>
              </a:buBlip>
            </a:pPr>
            <a:r>
              <a:rPr lang="en-US" sz="3500" dirty="0" smtClean="0">
                <a:ln>
                  <a:solidFill>
                    <a:schemeClr val="tx1">
                      <a:lumMod val="95000"/>
                      <a:lumOff val="5000"/>
                    </a:schemeClr>
                  </a:solidFill>
                </a:ln>
                <a:solidFill>
                  <a:srgbClr val="C00000"/>
                </a:solidFill>
                <a:effectLst>
                  <a:outerShdw blurRad="50800" dist="38100" dir="2700000" algn="tl" rotWithShape="0">
                    <a:prstClr val="black">
                      <a:alpha val="40000"/>
                    </a:prstClr>
                  </a:outerShdw>
                </a:effectLst>
                <a:latin typeface="Bernard MT Condensed" panose="02050806060905020404" pitchFamily="18" charset="0"/>
              </a:rPr>
              <a:t>Often faked a retreat to lure enemies into a trap</a:t>
            </a:r>
          </a:p>
        </p:txBody>
      </p:sp>
      <p:pic>
        <p:nvPicPr>
          <p:cNvPr id="286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213" t="15032" r="11329" b="30384"/>
          <a:stretch/>
        </p:blipFill>
        <p:spPr bwMode="auto">
          <a:xfrm>
            <a:off x="0" y="0"/>
            <a:ext cx="4816930" cy="104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57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508" t="1984"/>
          <a:stretch/>
        </p:blipFill>
        <p:spPr bwMode="auto">
          <a:xfrm>
            <a:off x="16495" y="0"/>
            <a:ext cx="9144437" cy="685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848600" y="6642556"/>
            <a:ext cx="1295400" cy="215444"/>
          </a:xfrm>
          <a:prstGeom prst="rect">
            <a:avLst/>
          </a:prstGeom>
          <a:noFill/>
        </p:spPr>
        <p:txBody>
          <a:bodyPr wrap="square" rtlCol="0">
            <a:spAutoFit/>
          </a:bodyPr>
          <a:lstStyle/>
          <a:p>
            <a:r>
              <a:rPr lang="en-US" sz="800" dirty="0" smtClean="0">
                <a:solidFill>
                  <a:schemeClr val="bg1"/>
                </a:solidFill>
              </a:rPr>
              <a:t>© Students of History</a:t>
            </a:r>
            <a:endParaRPr lang="en-US" sz="800" dirty="0">
              <a:solidFill>
                <a:schemeClr val="bg1"/>
              </a:solidFill>
            </a:endParaRPr>
          </a:p>
        </p:txBody>
      </p:sp>
      <p:sp>
        <p:nvSpPr>
          <p:cNvPr id="6" name="Rectangle 5"/>
          <p:cNvSpPr/>
          <p:nvPr/>
        </p:nvSpPr>
        <p:spPr>
          <a:xfrm>
            <a:off x="152401" y="1150977"/>
            <a:ext cx="4423832" cy="5324535"/>
          </a:xfrm>
          <a:prstGeom prst="rect">
            <a:avLst/>
          </a:prstGeom>
        </p:spPr>
        <p:txBody>
          <a:bodyPr wrap="square">
            <a:spAutoFit/>
          </a:bodyPr>
          <a:lstStyle/>
          <a:p>
            <a:pPr marL="342900" indent="-342900">
              <a:spcAft>
                <a:spcPts val="2400"/>
              </a:spcAft>
              <a:buBlip>
                <a:blip r:embed="rId3"/>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Genghis Khan created an elite group of 10,000 young warriors from all tribes loyal to him</a:t>
            </a:r>
          </a:p>
          <a:p>
            <a:pPr marL="342900" indent="-342900">
              <a:spcAft>
                <a:spcPts val="2400"/>
              </a:spcAft>
              <a:buBlip>
                <a:blip r:embed="rId3"/>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Based military positions on </a:t>
            </a:r>
            <a:r>
              <a:rPr lang="en-US" sz="3000" i="1"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merit</a:t>
            </a: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 not your family</a:t>
            </a:r>
          </a:p>
          <a:p>
            <a:pPr marL="342900" indent="-342900">
              <a:spcAft>
                <a:spcPts val="2400"/>
              </a:spcAft>
              <a:buBlip>
                <a:blip r:embed="rId3"/>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They showed no mercy to those who opposed but welcomed all who wanted to join</a:t>
            </a:r>
          </a:p>
        </p:txBody>
      </p:sp>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213" t="15032" r="11329" b="30384"/>
          <a:stretch/>
        </p:blipFill>
        <p:spPr bwMode="auto">
          <a:xfrm>
            <a:off x="-1" y="0"/>
            <a:ext cx="597098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68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0"/>
            <a:ext cx="1295400" cy="215444"/>
          </a:xfrm>
          <a:prstGeom prst="rect">
            <a:avLst/>
          </a:prstGeom>
          <a:noFill/>
        </p:spPr>
        <p:txBody>
          <a:bodyPr wrap="square" rtlCol="0">
            <a:spAutoFit/>
          </a:bodyPr>
          <a:lstStyle/>
          <a:p>
            <a:r>
              <a:rPr lang="en-US" sz="800" dirty="0" smtClean="0">
                <a:solidFill>
                  <a:schemeClr val="bg1"/>
                </a:solidFill>
              </a:rPr>
              <a:t>© Students of History</a:t>
            </a:r>
            <a:endParaRPr lang="en-US" sz="800" dirty="0">
              <a:solidFill>
                <a:schemeClr val="bg1"/>
              </a:solidFill>
            </a:endParaRPr>
          </a:p>
        </p:txBody>
      </p:sp>
      <p:grpSp>
        <p:nvGrpSpPr>
          <p:cNvPr id="3" name="Group 2"/>
          <p:cNvGrpSpPr/>
          <p:nvPr/>
        </p:nvGrpSpPr>
        <p:grpSpPr>
          <a:xfrm>
            <a:off x="0" y="0"/>
            <a:ext cx="9144000" cy="6934200"/>
            <a:chOff x="0" y="0"/>
            <a:chExt cx="9144000" cy="6934200"/>
          </a:xfrm>
        </p:grpSpPr>
        <p:pic>
          <p:nvPicPr>
            <p:cNvPr id="12290" name="Picture 7" descr="2008_mongol_00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2008_mongol_00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877" r="45756"/>
            <a:stretch/>
          </p:blipFill>
          <p:spPr bwMode="auto">
            <a:xfrm>
              <a:off x="4969933" y="76200"/>
              <a:ext cx="25091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Horizontal Scroll 3"/>
          <p:cNvSpPr/>
          <p:nvPr/>
        </p:nvSpPr>
        <p:spPr>
          <a:xfrm>
            <a:off x="3505200" y="1524000"/>
            <a:ext cx="5486400" cy="5410200"/>
          </a:xfrm>
          <a:prstGeom prst="horizontalScroll">
            <a:avLst/>
          </a:prstGeom>
          <a:blipFill>
            <a:blip r:embed="rId3"/>
            <a:tile tx="0" ty="0" sx="100000" sy="100000" flip="none" algn="tl"/>
          </a:blipFill>
          <a:ln w="63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6350">
                <a:solidFill>
                  <a:schemeClr val="bg2">
                    <a:lumMod val="25000"/>
                  </a:schemeClr>
                </a:solidFill>
              </a:ln>
            </a:endParaRPr>
          </a:p>
        </p:txBody>
      </p:sp>
      <p:sp>
        <p:nvSpPr>
          <p:cNvPr id="2" name="Rectangle 1"/>
          <p:cNvSpPr/>
          <p:nvPr/>
        </p:nvSpPr>
        <p:spPr>
          <a:xfrm>
            <a:off x="4343400" y="2438400"/>
            <a:ext cx="4419600" cy="3693319"/>
          </a:xfrm>
          <a:prstGeom prst="rect">
            <a:avLst/>
          </a:prstGeom>
        </p:spPr>
        <p:txBody>
          <a:bodyPr wrap="square">
            <a:spAutoFit/>
          </a:bodyPr>
          <a:lstStyle/>
          <a:p>
            <a:r>
              <a:rPr lang="en-US" sz="2600" dirty="0" smtClean="0">
                <a:latin typeface="Bernard MT Condensed" panose="02050806060905020404" pitchFamily="18" charset="0"/>
              </a:rPr>
              <a:t>“The greatest happiness is to vanquish your enemies, to chase them before you, to rob them of their wealth, to see those dear to them bathed in tears, to clasp to your bosom their wives and daughters.”</a:t>
            </a:r>
            <a:br>
              <a:rPr lang="en-US" sz="2600" dirty="0" smtClean="0">
                <a:latin typeface="Bernard MT Condensed" panose="02050806060905020404" pitchFamily="18" charset="0"/>
              </a:rPr>
            </a:br>
            <a:endParaRPr lang="en-US" sz="2600" dirty="0" smtClean="0">
              <a:latin typeface="Bernard MT Condensed" panose="02050806060905020404" pitchFamily="18" charset="0"/>
            </a:endParaRPr>
          </a:p>
          <a:p>
            <a:r>
              <a:rPr lang="en-US" sz="2600" dirty="0" smtClean="0">
                <a:latin typeface="Bernard MT Condensed" panose="02050806060905020404" pitchFamily="18" charset="0"/>
              </a:rPr>
              <a:t>	-Genghis Khan</a:t>
            </a:r>
            <a:endParaRPr lang="en-US" sz="2600" dirty="0">
              <a:latin typeface="Bernard MT Condensed" panose="02050806060905020404" pitchFamily="18" charset="0"/>
            </a:endParaRPr>
          </a:p>
        </p:txBody>
      </p:sp>
      <p:pic>
        <p:nvPicPr>
          <p:cNvPr id="12289"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2674" t="16505" r="13368" b="39480"/>
          <a:stretch/>
        </p:blipFill>
        <p:spPr bwMode="auto">
          <a:xfrm>
            <a:off x="3888583" y="232377"/>
            <a:ext cx="4298684" cy="1291623"/>
          </a:xfrm>
          <a:prstGeom prst="rect">
            <a:avLst/>
          </a:prstGeom>
          <a:noFill/>
          <a:ln>
            <a:noFill/>
          </a:ln>
          <a:effectLst>
            <a:outerShdw dist="35921" dir="2700000" algn="ctr" rotWithShape="0">
              <a:schemeClr val="bg2"/>
            </a:outerShdw>
            <a:reflection blurRad="6350" stA="52000" endA="3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574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1" y="6553200"/>
            <a:ext cx="8839199" cy="307777"/>
          </a:xfrm>
          <a:prstGeom prst="rect">
            <a:avLst/>
          </a:prstGeom>
          <a:noFill/>
        </p:spPr>
        <p:txBody>
          <a:bodyPr wrap="square" rtlCol="0">
            <a:spAutoFit/>
          </a:bodyPr>
          <a:lstStyle/>
          <a:p>
            <a:pPr algn="ctr"/>
            <a:r>
              <a:rPr lang="en-US" sz="1400" b="1" dirty="0" smtClean="0">
                <a:solidFill>
                  <a:schemeClr val="bg1"/>
                </a:solidFill>
              </a:rPr>
              <a:t>© Students of History - </a:t>
            </a:r>
            <a:r>
              <a:rPr lang="en-US" sz="1400" b="1" dirty="0">
                <a:solidFill>
                  <a:schemeClr val="bg1"/>
                </a:solidFill>
                <a:hlinkClick r:id="rId2"/>
              </a:rPr>
              <a:t>http://www.teacherspayteachers.com/Store/Students-Of-History</a:t>
            </a:r>
            <a:endParaRPr lang="en-US" sz="1400" b="1" dirty="0">
              <a:solidFill>
                <a:schemeClr val="bg1"/>
              </a:solidFill>
            </a:endParaRPr>
          </a:p>
        </p:txBody>
      </p:sp>
      <p:sp>
        <p:nvSpPr>
          <p:cNvPr id="6" name="TextBox 5"/>
          <p:cNvSpPr txBox="1"/>
          <p:nvPr/>
        </p:nvSpPr>
        <p:spPr>
          <a:xfrm>
            <a:off x="7848599" y="0"/>
            <a:ext cx="1295400" cy="215444"/>
          </a:xfrm>
          <a:prstGeom prst="rect">
            <a:avLst/>
          </a:prstGeom>
          <a:noFill/>
        </p:spPr>
        <p:txBody>
          <a:bodyPr wrap="square" rtlCol="0">
            <a:spAutoFit/>
          </a:bodyPr>
          <a:lstStyle/>
          <a:p>
            <a:r>
              <a:rPr lang="en-US" sz="800" dirty="0" smtClean="0">
                <a:solidFill>
                  <a:schemeClr val="bg1"/>
                </a:solidFill>
              </a:rPr>
              <a:t>© Students of History</a:t>
            </a:r>
            <a:endParaRPr lang="en-US" sz="800" dirty="0">
              <a:solidFill>
                <a:schemeClr val="bg1"/>
              </a:solidFill>
            </a:endParaRPr>
          </a:p>
        </p:txBody>
      </p:sp>
      <p:sp>
        <p:nvSpPr>
          <p:cNvPr id="8194" name="Rectangle 2"/>
          <p:cNvSpPr>
            <a:spLocks noGrp="1" noChangeArrowheads="1"/>
          </p:cNvSpPr>
          <p:nvPr>
            <p:ph type="title"/>
          </p:nvPr>
        </p:nvSpPr>
        <p:spPr/>
        <p:txBody>
          <a:bodyPr/>
          <a:lstStyle/>
          <a:p>
            <a:pPr eaLnBrk="1" hangingPunct="1">
              <a:defRPr/>
            </a:pPr>
            <a:r>
              <a:rPr lang="en-US" dirty="0" smtClean="0"/>
              <a:t>So who are the Mongols?</a:t>
            </a:r>
          </a:p>
        </p:txBody>
      </p:sp>
      <p:sp>
        <p:nvSpPr>
          <p:cNvPr id="8195" name="Rectangle 3"/>
          <p:cNvSpPr>
            <a:spLocks noGrp="1" noChangeArrowheads="1"/>
          </p:cNvSpPr>
          <p:nvPr>
            <p:ph type="body" idx="1"/>
          </p:nvPr>
        </p:nvSpPr>
        <p:spPr/>
        <p:txBody>
          <a:bodyPr/>
          <a:lstStyle/>
          <a:p>
            <a:pPr eaLnBrk="1" hangingPunct="1">
              <a:defRPr/>
            </a:pPr>
            <a:r>
              <a:rPr lang="en-US" dirty="0" smtClean="0"/>
              <a:t>The Mongols were </a:t>
            </a:r>
            <a:r>
              <a:rPr lang="en-US" u="sng" dirty="0" smtClean="0"/>
              <a:t>nomadic</a:t>
            </a:r>
            <a:r>
              <a:rPr lang="en-US" dirty="0" smtClean="0"/>
              <a:t> tribesmen united in a loose federation.</a:t>
            </a:r>
          </a:p>
          <a:p>
            <a:pPr eaLnBrk="1" hangingPunct="1">
              <a:defRPr/>
            </a:pPr>
            <a:r>
              <a:rPr lang="en-US" dirty="0" smtClean="0"/>
              <a:t>When a leader emerged who could unite many tribes he was called </a:t>
            </a:r>
            <a:r>
              <a:rPr lang="en-US" u="sng" dirty="0" smtClean="0"/>
              <a:t>Genghis Kahn </a:t>
            </a:r>
            <a:r>
              <a:rPr lang="en-US" dirty="0" smtClean="0"/>
              <a:t>or Universal Kahn.  It is a title NOT a name.</a:t>
            </a:r>
          </a:p>
          <a:p>
            <a:pPr eaLnBrk="1" hangingPunct="1">
              <a:defRPr/>
            </a:pPr>
            <a:r>
              <a:rPr lang="en-US" dirty="0" smtClean="0"/>
              <a:t>The Mongol Empire was the largest </a:t>
            </a:r>
            <a:r>
              <a:rPr lang="en-US" u="sng" dirty="0" smtClean="0"/>
              <a:t>land</a:t>
            </a:r>
            <a:r>
              <a:rPr lang="en-US" dirty="0" smtClean="0"/>
              <a:t> empire in history.  </a:t>
            </a:r>
          </a:p>
        </p:txBody>
      </p:sp>
      <p:pic>
        <p:nvPicPr>
          <p:cNvPr id="14338" name="Picture 2" descr="http://farm8.staticflickr.com/7340/9723355498_835765b2db_b.jpg"/>
          <p:cNvPicPr>
            <a:picLocks noChangeAspect="1" noChangeArrowheads="1"/>
          </p:cNvPicPr>
          <p:nvPr/>
        </p:nvPicPr>
        <p:blipFill rotWithShape="1">
          <a:blip r:embed="rId3">
            <a:extLst>
              <a:ext uri="{28A0092B-C50C-407E-A947-70E740481C1C}">
                <a14:useLocalDpi xmlns:a14="http://schemas.microsoft.com/office/drawing/2010/main" val="0"/>
              </a:ext>
            </a:extLst>
          </a:blip>
          <a:srcRect l="11371"/>
          <a:stretch/>
        </p:blipFill>
        <p:spPr bwMode="auto">
          <a:xfrm>
            <a:off x="0" y="-6463"/>
            <a:ext cx="9143999" cy="6881396"/>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0817" t="16226" r="35067" b="31578"/>
          <a:stretch/>
        </p:blipFill>
        <p:spPr bwMode="auto">
          <a:xfrm>
            <a:off x="179612" y="0"/>
            <a:ext cx="2792187" cy="1217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 y="1052453"/>
            <a:ext cx="7620000" cy="5863144"/>
          </a:xfrm>
          <a:prstGeom prst="rect">
            <a:avLst/>
          </a:prstGeom>
        </p:spPr>
        <p:txBody>
          <a:bodyPr wrap="square">
            <a:spAutoFit/>
          </a:bodyPr>
          <a:lstStyle/>
          <a:p>
            <a:pPr marL="457200" indent="-457200">
              <a:spcAft>
                <a:spcPts val="2400"/>
              </a:spcAft>
              <a:buBlip>
                <a:blip r:embed="rId5"/>
              </a:buBlip>
            </a:pPr>
            <a:r>
              <a:rPr lang="en-US" sz="3400" dirty="0" smtClean="0">
                <a:ln>
                  <a:solidFill>
                    <a:schemeClr val="tx1">
                      <a:lumMod val="95000"/>
                      <a:lumOff val="5000"/>
                    </a:schemeClr>
                  </a:solidFill>
                </a:ln>
                <a:solidFill>
                  <a:schemeClr val="tx1">
                    <a:lumMod val="95000"/>
                    <a:lumOff val="5000"/>
                  </a:schemeClr>
                </a:solidFill>
                <a:effectLst>
                  <a:outerShdw blurRad="50800" dist="38100" dir="2700000" algn="tl" rotWithShape="0">
                    <a:prstClr val="black">
                      <a:alpha val="40000"/>
                    </a:prstClr>
                  </a:outerShdw>
                </a:effectLst>
                <a:latin typeface="Bernard MT Condensed" panose="02050806060905020404" pitchFamily="18" charset="0"/>
              </a:rPr>
              <a:t>Attacked China in 1215 and burned 90 cities to the ground</a:t>
            </a:r>
          </a:p>
          <a:p>
            <a:pPr marL="457200" indent="-457200">
              <a:spcAft>
                <a:spcPts val="2400"/>
              </a:spcAft>
              <a:buBlip>
                <a:blip r:embed="rId5"/>
              </a:buBlip>
            </a:pPr>
            <a:r>
              <a:rPr lang="en-US" sz="3400" dirty="0" smtClean="0">
                <a:ln>
                  <a:solidFill>
                    <a:schemeClr val="tx1">
                      <a:lumMod val="95000"/>
                      <a:lumOff val="5000"/>
                    </a:schemeClr>
                  </a:solidFill>
                </a:ln>
                <a:solidFill>
                  <a:schemeClr val="tx1">
                    <a:lumMod val="95000"/>
                    <a:lumOff val="5000"/>
                  </a:schemeClr>
                </a:solidFill>
                <a:effectLst>
                  <a:outerShdw blurRad="50800" dist="38100" dir="2700000" algn="tl" rotWithShape="0">
                    <a:prstClr val="black">
                      <a:alpha val="40000"/>
                    </a:prstClr>
                  </a:outerShdw>
                </a:effectLst>
                <a:latin typeface="Bernard MT Condensed" panose="02050806060905020404" pitchFamily="18" charset="0"/>
              </a:rPr>
              <a:t>Sacked and burned Samarkand and Bukhara, two great Silk Road cities in central Asia</a:t>
            </a:r>
          </a:p>
          <a:p>
            <a:pPr marL="457200" indent="-457200">
              <a:spcAft>
                <a:spcPts val="2400"/>
              </a:spcAft>
              <a:buBlip>
                <a:blip r:embed="rId5"/>
              </a:buBlip>
            </a:pPr>
            <a:r>
              <a:rPr lang="en-US" sz="3400" dirty="0" smtClean="0">
                <a:ln>
                  <a:solidFill>
                    <a:schemeClr val="tx1">
                      <a:lumMod val="95000"/>
                      <a:lumOff val="5000"/>
                    </a:schemeClr>
                  </a:solidFill>
                </a:ln>
                <a:solidFill>
                  <a:schemeClr val="tx1">
                    <a:lumMod val="95000"/>
                    <a:lumOff val="5000"/>
                  </a:schemeClr>
                </a:solidFill>
                <a:effectLst>
                  <a:outerShdw blurRad="50800" dist="38100" dir="2700000" algn="tl" rotWithShape="0">
                    <a:prstClr val="black">
                      <a:alpha val="40000"/>
                    </a:prstClr>
                  </a:outerShdw>
                </a:effectLst>
                <a:latin typeface="Bernard MT Condensed" panose="02050806060905020404" pitchFamily="18" charset="0"/>
              </a:rPr>
              <a:t>Anyone who resisted was destroyed. Men executed, women sold as slaves</a:t>
            </a:r>
          </a:p>
          <a:p>
            <a:pPr marL="457200" indent="-457200">
              <a:spcAft>
                <a:spcPts val="2400"/>
              </a:spcAft>
              <a:buBlip>
                <a:blip r:embed="rId5"/>
              </a:buBlip>
            </a:pPr>
            <a:r>
              <a:rPr lang="en-US" sz="3400" dirty="0" smtClean="0">
                <a:ln>
                  <a:solidFill>
                    <a:schemeClr val="tx1">
                      <a:lumMod val="95000"/>
                      <a:lumOff val="5000"/>
                    </a:schemeClr>
                  </a:solidFill>
                </a:ln>
                <a:solidFill>
                  <a:schemeClr val="tx1">
                    <a:lumMod val="95000"/>
                    <a:lumOff val="5000"/>
                  </a:schemeClr>
                </a:solidFill>
                <a:effectLst>
                  <a:outerShdw blurRad="50800" dist="38100" dir="2700000" algn="tl" rotWithShape="0">
                    <a:prstClr val="black">
                      <a:alpha val="40000"/>
                    </a:prstClr>
                  </a:outerShdw>
                </a:effectLst>
                <a:latin typeface="Bernard MT Condensed" panose="02050806060905020404" pitchFamily="18" charset="0"/>
              </a:rPr>
              <a:t>Anyone who submitted became a </a:t>
            </a:r>
            <a:br>
              <a:rPr lang="en-US" sz="3400" dirty="0" smtClean="0">
                <a:ln>
                  <a:solidFill>
                    <a:schemeClr val="tx1">
                      <a:lumMod val="95000"/>
                      <a:lumOff val="5000"/>
                    </a:schemeClr>
                  </a:solidFill>
                </a:ln>
                <a:solidFill>
                  <a:schemeClr val="tx1">
                    <a:lumMod val="95000"/>
                    <a:lumOff val="5000"/>
                  </a:schemeClr>
                </a:solidFill>
                <a:effectLst>
                  <a:outerShdw blurRad="50800" dist="38100" dir="2700000" algn="tl" rotWithShape="0">
                    <a:prstClr val="black">
                      <a:alpha val="40000"/>
                    </a:prstClr>
                  </a:outerShdw>
                </a:effectLst>
                <a:latin typeface="Bernard MT Condensed" panose="02050806060905020404" pitchFamily="18" charset="0"/>
              </a:rPr>
            </a:br>
            <a:r>
              <a:rPr lang="en-US" sz="3400" dirty="0" smtClean="0">
                <a:ln>
                  <a:solidFill>
                    <a:schemeClr val="tx1">
                      <a:lumMod val="95000"/>
                      <a:lumOff val="5000"/>
                    </a:schemeClr>
                  </a:solidFill>
                </a:ln>
                <a:solidFill>
                  <a:schemeClr val="tx1">
                    <a:lumMod val="95000"/>
                    <a:lumOff val="5000"/>
                  </a:schemeClr>
                </a:solidFill>
                <a:effectLst>
                  <a:outerShdw blurRad="50800" dist="38100" dir="2700000" algn="tl" rotWithShape="0">
                    <a:prstClr val="black">
                      <a:alpha val="40000"/>
                    </a:prstClr>
                  </a:outerShdw>
                </a:effectLst>
                <a:latin typeface="Bernard MT Condensed" panose="02050806060905020404" pitchFamily="18" charset="0"/>
              </a:rPr>
              <a:t>part of the Mongol empire (Korea)</a:t>
            </a:r>
          </a:p>
        </p:txBody>
      </p:sp>
    </p:spTree>
    <p:extLst>
      <p:ext uri="{BB962C8B-B14F-4D97-AF65-F5344CB8AC3E}">
        <p14:creationId xmlns:p14="http://schemas.microsoft.com/office/powerpoint/2010/main" val="30688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353"/>
          <a:stretch/>
        </p:blipFill>
        <p:spPr bwMode="auto">
          <a:xfrm>
            <a:off x="8466" y="5085"/>
            <a:ext cx="9135533" cy="6852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52401" y="1150977"/>
            <a:ext cx="4423832" cy="4862870"/>
          </a:xfrm>
          <a:prstGeom prst="rect">
            <a:avLst/>
          </a:prstGeom>
        </p:spPr>
        <p:txBody>
          <a:bodyPr wrap="square">
            <a:spAutoFit/>
          </a:bodyPr>
          <a:lstStyle/>
          <a:p>
            <a:pPr marL="342900" indent="-342900">
              <a:spcAft>
                <a:spcPts val="2400"/>
              </a:spcAft>
              <a:buBlip>
                <a:blip r:embed="rId3"/>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Become known as the “Golden Horde” because of the color of their tents</a:t>
            </a:r>
          </a:p>
          <a:p>
            <a:pPr marL="342900" indent="-342900">
              <a:spcAft>
                <a:spcPts val="2400"/>
              </a:spcAft>
              <a:buBlip>
                <a:blip r:embed="rId3"/>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In 1279, Genghis Kahn’s grandson Kublai Khan conquered China, Tibet, &amp; Vietnam</a:t>
            </a:r>
          </a:p>
          <a:p>
            <a:pPr marL="342900" indent="-342900">
              <a:spcAft>
                <a:spcPts val="2400"/>
              </a:spcAft>
              <a:buBlip>
                <a:blip r:embed="rId3"/>
              </a:buBlip>
            </a:pPr>
            <a:r>
              <a:rPr lang="en-US" sz="3000" dirty="0" smtClean="0">
                <a:ln>
                  <a:solidFill>
                    <a:schemeClr val="tx1">
                      <a:lumMod val="95000"/>
                      <a:lumOff val="5000"/>
                    </a:schemeClr>
                  </a:solidFill>
                </a:ln>
                <a:solidFill>
                  <a:schemeClr val="bg1"/>
                </a:solidFill>
                <a:effectLst>
                  <a:outerShdw blurRad="50800" dist="38100" dir="2700000" algn="tl" rotWithShape="0">
                    <a:prstClr val="black">
                      <a:alpha val="52000"/>
                    </a:prstClr>
                  </a:outerShdw>
                </a:effectLst>
                <a:latin typeface="Bernard MT Condensed" panose="02050806060905020404" pitchFamily="18" charset="0"/>
              </a:rPr>
              <a:t>Founds the Yuan Dynasty in China</a:t>
            </a:r>
          </a:p>
        </p:txBody>
      </p:sp>
      <p:pic>
        <p:nvPicPr>
          <p:cNvPr id="2355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119" t="10481" r="7029" b="33214"/>
          <a:stretch/>
        </p:blipFill>
        <p:spPr bwMode="auto">
          <a:xfrm>
            <a:off x="39997" y="11323"/>
            <a:ext cx="7252138" cy="1139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803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593</Words>
  <Application>Microsoft Office PowerPoint</Application>
  <PresentationFormat>On-screen Show (4:3)</PresentationFormat>
  <Paragraphs>61</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who are the Mongols?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Fairfax County Public Schools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18</cp:revision>
  <dcterms:created xsi:type="dcterms:W3CDTF">2013-09-24T14:37:14Z</dcterms:created>
  <dcterms:modified xsi:type="dcterms:W3CDTF">2013-09-24T17:20:45Z</dcterms:modified>
</cp:coreProperties>
</file>